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5_1BF2A72B.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58D11C-31E4-0240-1FE0-6F906FC538C7}" name="Rachel Duprey (PTHB - Audiology)" initials="RD(A" userId="S::Rachel.Duprey@wales.nhs.uk::0dc36f95-02ab-4832-bcad-0cfd9e9cd53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A55ABE-B67B-A01C-6DBB-34CFD14CC2C8}" v="39" dt="2023-12-27T11:39:42.540"/>
    <p1510:client id="{42E5FAE2-AF84-92AF-9B74-437E1F585FA9}" v="13" dt="2023-12-27T11:46:21.659"/>
    <p1510:client id="{87670E04-8B3B-4F25-BC43-2A99E08BB39A}" v="11" dt="2023-12-15T12:56:42.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3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omments/modernComment_105_1BF2A72B.xml><?xml version="1.0" encoding="utf-8"?>
<p188:cmLst xmlns:a="http://schemas.openxmlformats.org/drawingml/2006/main" xmlns:r="http://schemas.openxmlformats.org/officeDocument/2006/relationships" xmlns:p188="http://schemas.microsoft.com/office/powerpoint/2018/8/main">
  <p188:cm id="{DDFAB641-6536-4600-8ABF-C67DA76B9282}" authorId="{F958D11C-31E4-0240-1FE0-6F906FC538C7}" created="2023-07-17T10:44:32.162">
    <ac:txMkLst xmlns:ac="http://schemas.microsoft.com/office/drawing/2013/main/command">
      <pc:docMk xmlns:pc="http://schemas.microsoft.com/office/powerpoint/2013/main/command"/>
      <pc:sldMk xmlns:pc="http://schemas.microsoft.com/office/powerpoint/2013/main/command" cId="468887339" sldId="261"/>
      <ac:spMk id="10" creationId="{01701351-4DB6-DF7D-E092-A5F0923D18F8}"/>
      <ac:txMk cp="118">
        <ac:context len="257" hash="2042755811"/>
      </ac:txMk>
    </ac:txMkLst>
    <p188:pos x="3451376" y="1010038"/>
    <p188:replyLst>
      <p188:reply id="{561C2343-2896-475A-9A76-2E306E81111C}" authorId="{F958D11C-31E4-0240-1FE0-6F906FC538C7}" created="2023-07-17T10:45:11.122">
        <p188:txBody>
          <a:bodyPr/>
          <a:lstStyle/>
          <a:p>
            <a:r>
              <a:rPr lang="en-GB"/>
              <a:t>And add in the website https://pthb.nhs.wales/services/adult-and-older-peoples-community-services/audiology-services/ </a:t>
            </a:r>
          </a:p>
        </p188:txBody>
      </p188:reply>
    </p188:replyLst>
    <p188:txBody>
      <a:bodyPr/>
      <a:lstStyle/>
      <a:p>
        <a:r>
          <a:rPr lang="en-GB"/>
          <a:t>Can you add " or scan the QR code to access the referral form" before we send for translation? Will ask Kath to set up the QR codes then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D9409-3B5E-35FE-AC3D-7BB48DA6D6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152F340-D5ED-3367-F407-F6DB81027E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F509BD-47C0-77B2-FB3B-B43B8486106D}"/>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5" name="Footer Placeholder 4">
            <a:extLst>
              <a:ext uri="{FF2B5EF4-FFF2-40B4-BE49-F238E27FC236}">
                <a16:creationId xmlns:a16="http://schemas.microsoft.com/office/drawing/2014/main" id="{9953A6F3-7AC3-E35D-28AF-AD3DC118C7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2553E8-DE60-1D3B-7AF8-9EBEDEB24B3B}"/>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2608148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0D27A-FEEB-8FF5-2346-74574D2037A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A65E0A-09B3-F2BF-F8B0-7A366E3871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01A02D-BE5B-9114-C354-8C193792F544}"/>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5" name="Footer Placeholder 4">
            <a:extLst>
              <a:ext uri="{FF2B5EF4-FFF2-40B4-BE49-F238E27FC236}">
                <a16:creationId xmlns:a16="http://schemas.microsoft.com/office/drawing/2014/main" id="{5C931FF3-812A-2C8B-4B4B-5E44384AB9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13E5A6-2E55-8581-E6C0-BB9567B70518}"/>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3998799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E423C4-D9C1-5219-28A1-3A3AF72D38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F1EA6E-C515-9D09-D6D0-974A2E07D4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49B6E4-84E4-5424-FA46-747C04D4DFD2}"/>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5" name="Footer Placeholder 4">
            <a:extLst>
              <a:ext uri="{FF2B5EF4-FFF2-40B4-BE49-F238E27FC236}">
                <a16:creationId xmlns:a16="http://schemas.microsoft.com/office/drawing/2014/main" id="{DA713FE5-5757-6811-AAB8-EC337B52BC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A124A4-E3B3-BA5D-0122-BF5125F5FB2F}"/>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175065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F7EDA-FB8F-8ED0-6321-CC359C1416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91EDA0-12CE-353C-A90D-29FD3CA647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D736AF-1756-2179-8D0E-B7DD1EA927D2}"/>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5" name="Footer Placeholder 4">
            <a:extLst>
              <a:ext uri="{FF2B5EF4-FFF2-40B4-BE49-F238E27FC236}">
                <a16:creationId xmlns:a16="http://schemas.microsoft.com/office/drawing/2014/main" id="{96972C11-5B3A-9F06-478E-8BE6EEB680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CEC278-F720-1532-6F83-463694C624E5}"/>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1803082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AC45F-A314-4C76-37A8-AA34638554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DF70FCB-E6BC-45D5-590F-C336F4261C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D21FC1-A1D5-4A5E-271C-727881465692}"/>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5" name="Footer Placeholder 4">
            <a:extLst>
              <a:ext uri="{FF2B5EF4-FFF2-40B4-BE49-F238E27FC236}">
                <a16:creationId xmlns:a16="http://schemas.microsoft.com/office/drawing/2014/main" id="{1D12CEB6-21A4-1900-638D-A1BE116F01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64DEC0-B717-EE41-2B35-14B54FF75EDC}"/>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2348070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66D60-CD36-327D-F0D0-21139AD123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EE500F-287F-1EBE-8DD7-5B7ACF0FB5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37EDE43-784A-A6EA-A373-6476E3AD84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16BD6E-4626-A0B3-E4B2-D167BF24772B}"/>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6" name="Footer Placeholder 5">
            <a:extLst>
              <a:ext uri="{FF2B5EF4-FFF2-40B4-BE49-F238E27FC236}">
                <a16:creationId xmlns:a16="http://schemas.microsoft.com/office/drawing/2014/main" id="{BD6F710A-432F-ADA3-D9A4-707AFB1E5E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93DB5A1-BC9C-3A2C-7A8B-075BE51851FF}"/>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204647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4A177-A7B4-7745-3865-1ABFE1806BC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E1F197-E5AE-D5B3-4B81-DEA5C3F399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894383-BD38-85AB-194E-201067A3E9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A5F7FA-5F5F-15D6-E5C4-DDA9303D6C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2D5E7-B5B7-7F89-ABEA-DAEEB26B29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99AEA4-9A54-0149-88FF-85D4986E0035}"/>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8" name="Footer Placeholder 7">
            <a:extLst>
              <a:ext uri="{FF2B5EF4-FFF2-40B4-BE49-F238E27FC236}">
                <a16:creationId xmlns:a16="http://schemas.microsoft.com/office/drawing/2014/main" id="{3A3BD978-029F-AB0D-486E-AF5320DD362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037A82-4459-DFE3-D4F1-3AFBAF800148}"/>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4148516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A2869-0B07-728E-469C-B6811332B51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64F247F-35A7-09F3-DC8E-7A2AC9061E16}"/>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4" name="Footer Placeholder 3">
            <a:extLst>
              <a:ext uri="{FF2B5EF4-FFF2-40B4-BE49-F238E27FC236}">
                <a16:creationId xmlns:a16="http://schemas.microsoft.com/office/drawing/2014/main" id="{3F699B9E-1364-5AA5-7D6F-480F8CA8BB8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F5EA21-D8E6-4C3E-6B9D-F471480907B3}"/>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354694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046002-2686-E1DA-87D2-E192BB84CB01}"/>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3" name="Footer Placeholder 2">
            <a:extLst>
              <a:ext uri="{FF2B5EF4-FFF2-40B4-BE49-F238E27FC236}">
                <a16:creationId xmlns:a16="http://schemas.microsoft.com/office/drawing/2014/main" id="{71BE9A6A-F1E1-1324-7FA5-9B14F7BE63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FE4883-1F5A-C5D5-BA33-45B152C9737B}"/>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407142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7F0AD-C362-5CBD-60B5-30EAD78E48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A463D1-F817-3917-61B8-F865C5B71F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5A0626-8765-A918-14ED-A6525417E4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C6862A-28C4-E6C9-A981-58118E89AE93}"/>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6" name="Footer Placeholder 5">
            <a:extLst>
              <a:ext uri="{FF2B5EF4-FFF2-40B4-BE49-F238E27FC236}">
                <a16:creationId xmlns:a16="http://schemas.microsoft.com/office/drawing/2014/main" id="{81DE2D36-FF4D-E6DA-3CD1-F29CC94228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CFF63C-3361-1FAF-53AD-3785F45113C0}"/>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323587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D02DC-F6BB-FF68-556D-DA69105B72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A16F3AC-B1F9-E1F7-CA39-0231CF4C53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70358D0-A5CD-F766-4D1E-366F42543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E967F-0198-477B-1A2E-1238A8AD56F7}"/>
              </a:ext>
            </a:extLst>
          </p:cNvPr>
          <p:cNvSpPr>
            <a:spLocks noGrp="1"/>
          </p:cNvSpPr>
          <p:nvPr>
            <p:ph type="dt" sz="half" idx="10"/>
          </p:nvPr>
        </p:nvSpPr>
        <p:spPr/>
        <p:txBody>
          <a:bodyPr/>
          <a:lstStyle/>
          <a:p>
            <a:fld id="{AF8900E8-B350-425C-B866-909244CD4BCB}" type="datetimeFigureOut">
              <a:rPr lang="en-GB" smtClean="0"/>
              <a:t>29/12/2023</a:t>
            </a:fld>
            <a:endParaRPr lang="en-GB"/>
          </a:p>
        </p:txBody>
      </p:sp>
      <p:sp>
        <p:nvSpPr>
          <p:cNvPr id="6" name="Footer Placeholder 5">
            <a:extLst>
              <a:ext uri="{FF2B5EF4-FFF2-40B4-BE49-F238E27FC236}">
                <a16:creationId xmlns:a16="http://schemas.microsoft.com/office/drawing/2014/main" id="{DB08ACC2-9DCB-B2DD-F25A-50AC05C3B7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E309C3-74D3-F569-4CFB-CA6BFB22B2D0}"/>
              </a:ext>
            </a:extLst>
          </p:cNvPr>
          <p:cNvSpPr>
            <a:spLocks noGrp="1"/>
          </p:cNvSpPr>
          <p:nvPr>
            <p:ph type="sldNum" sz="quarter" idx="12"/>
          </p:nvPr>
        </p:nvSpPr>
        <p:spPr/>
        <p:txBody>
          <a:bodyPr/>
          <a:lstStyle/>
          <a:p>
            <a:fld id="{052DF3AD-89C6-4067-A95C-314BD59D5928}" type="slidenum">
              <a:rPr lang="en-GB" smtClean="0"/>
              <a:t>‹#›</a:t>
            </a:fld>
            <a:endParaRPr lang="en-GB"/>
          </a:p>
        </p:txBody>
      </p:sp>
    </p:spTree>
    <p:extLst>
      <p:ext uri="{BB962C8B-B14F-4D97-AF65-F5344CB8AC3E}">
        <p14:creationId xmlns:p14="http://schemas.microsoft.com/office/powerpoint/2010/main" val="470934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BCEE0-8CEC-B6E9-437C-26790A833E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2C5CDF-1779-F10E-58E9-9F495AF32F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801DCB-D74D-D49B-7AA4-C97CD2DCB7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8900E8-B350-425C-B866-909244CD4BCB}" type="datetimeFigureOut">
              <a:rPr lang="en-GB" smtClean="0"/>
              <a:t>29/12/2023</a:t>
            </a:fld>
            <a:endParaRPr lang="en-GB"/>
          </a:p>
        </p:txBody>
      </p:sp>
      <p:sp>
        <p:nvSpPr>
          <p:cNvPr id="5" name="Footer Placeholder 4">
            <a:extLst>
              <a:ext uri="{FF2B5EF4-FFF2-40B4-BE49-F238E27FC236}">
                <a16:creationId xmlns:a16="http://schemas.microsoft.com/office/drawing/2014/main" id="{E5FF0B4F-D661-0354-3C6E-8295E87E7D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93BBA8-2E31-5387-FE94-B6786C3A68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DF3AD-89C6-4067-A95C-314BD59D5928}" type="slidenum">
              <a:rPr lang="en-GB" smtClean="0"/>
              <a:t>‹#›</a:t>
            </a:fld>
            <a:endParaRPr lang="en-GB"/>
          </a:p>
        </p:txBody>
      </p:sp>
    </p:spTree>
    <p:extLst>
      <p:ext uri="{BB962C8B-B14F-4D97-AF65-F5344CB8AC3E}">
        <p14:creationId xmlns:p14="http://schemas.microsoft.com/office/powerpoint/2010/main" val="2424178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5_1BF2A72B.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pthb.nhs.wal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1AEFA-354A-5D77-0150-BCCD611753B6}"/>
              </a:ext>
            </a:extLst>
          </p:cNvPr>
          <p:cNvSpPr>
            <a:spLocks noGrp="1"/>
          </p:cNvSpPr>
          <p:nvPr>
            <p:ph type="title"/>
          </p:nvPr>
        </p:nvSpPr>
        <p:spPr>
          <a:xfrm>
            <a:off x="3426714" y="107604"/>
            <a:ext cx="8478981" cy="1068712"/>
          </a:xfrm>
          <a:solidFill>
            <a:schemeClr val="accent1">
              <a:lumMod val="40000"/>
              <a:lumOff val="60000"/>
            </a:schemeClr>
          </a:solidFill>
          <a:ln>
            <a:solidFill>
              <a:schemeClr val="tx1"/>
            </a:solidFill>
          </a:ln>
        </p:spPr>
        <p:txBody>
          <a:bodyPr>
            <a:normAutofit fontScale="90000"/>
          </a:bodyPr>
          <a:lstStyle/>
          <a:p>
            <a:r>
              <a:rPr lang="en-GB" b="1"/>
              <a:t>      </a:t>
            </a:r>
            <a:r>
              <a:rPr lang="en-GB" sz="3600" b="1">
                <a:latin typeface="Verdana"/>
                <a:ea typeface="Verdana"/>
              </a:rPr>
              <a:t>Self-Referral Audiology Service</a:t>
            </a:r>
          </a:p>
        </p:txBody>
      </p:sp>
      <p:sp>
        <p:nvSpPr>
          <p:cNvPr id="3" name="Content Placeholder 2">
            <a:extLst>
              <a:ext uri="{FF2B5EF4-FFF2-40B4-BE49-F238E27FC236}">
                <a16:creationId xmlns:a16="http://schemas.microsoft.com/office/drawing/2014/main" id="{4EA01B92-05C6-8FC9-BE8B-77FB6FCC06B0}"/>
              </a:ext>
            </a:extLst>
          </p:cNvPr>
          <p:cNvSpPr>
            <a:spLocks noGrp="1"/>
          </p:cNvSpPr>
          <p:nvPr>
            <p:ph idx="1"/>
          </p:nvPr>
        </p:nvSpPr>
        <p:spPr>
          <a:xfrm>
            <a:off x="562222" y="1284634"/>
            <a:ext cx="11139055" cy="2144366"/>
          </a:xfrm>
        </p:spPr>
        <p:txBody>
          <a:bodyPr vert="horz" lIns="91440" tIns="45720" rIns="91440" bIns="45720" rtlCol="0" anchor="t">
            <a:normAutofit/>
          </a:bodyPr>
          <a:lstStyle/>
          <a:p>
            <a:pPr marL="0" indent="0" algn="ctr">
              <a:buNone/>
            </a:pPr>
            <a:r>
              <a:rPr lang="en-GB" sz="2000" dirty="0">
                <a:effectLst/>
                <a:latin typeface="Verdana"/>
                <a:ea typeface="Calibri"/>
                <a:cs typeface="Times New Roman"/>
              </a:rPr>
              <a:t>Patients over the age of 16 can now make an appointment with an advanced audiology practitioner who can assess, treat or refer patients to the appropriate department during the initial visit, removing the need to see the GP.</a:t>
            </a:r>
            <a:r>
              <a:rPr lang="en-GB" sz="2000" dirty="0">
                <a:latin typeface="Verdana"/>
                <a:ea typeface="Calibri"/>
                <a:cs typeface="Times New Roman"/>
              </a:rPr>
              <a:t> </a:t>
            </a:r>
            <a:endParaRPr lang="en-GB" sz="2000" dirty="0">
              <a:effectLst/>
              <a:latin typeface="Verdana"/>
              <a:ea typeface="Calibri" panose="020F0502020204030204" pitchFamily="34" charset="0"/>
              <a:cs typeface="Times New Roman" panose="02020603050405020304" pitchFamily="18" charset="0"/>
            </a:endParaRPr>
          </a:p>
          <a:p>
            <a:pPr marL="0" indent="0" algn="ctr">
              <a:buNone/>
            </a:pPr>
            <a:r>
              <a:rPr lang="en-GB" sz="2000" dirty="0">
                <a:effectLst/>
                <a:latin typeface="Verdana"/>
                <a:ea typeface="Calibri"/>
                <a:cs typeface="Times New Roman"/>
              </a:rPr>
              <a:t>The Advanced Audiology Practitioner will see patients who suffer from hearing difficulties, bothersome tinnitus and a common balance disorder called BPPV – Benign Paroxysmal Positional Vertigo. For maintenance of hearings aids, please contact your local audiology department.</a:t>
            </a:r>
            <a:r>
              <a:rPr lang="en-GB" sz="2000" dirty="0">
                <a:latin typeface="Verdana"/>
                <a:ea typeface="Calibri"/>
                <a:cs typeface="Times New Roman"/>
              </a:rPr>
              <a:t> </a:t>
            </a:r>
            <a:endParaRPr lang="en-GB" sz="2000" dirty="0">
              <a:effectLst/>
              <a:latin typeface="Verdana"/>
              <a:ea typeface="Calibri" panose="020F0502020204030204" pitchFamily="34" charset="0"/>
              <a:cs typeface="Times New Roman" panose="02020603050405020304" pitchFamily="18" charset="0"/>
            </a:endParaRPr>
          </a:p>
          <a:p>
            <a:pPr algn="ctr"/>
            <a:endParaRPr lang="en-GB" sz="3200" dirty="0"/>
          </a:p>
        </p:txBody>
      </p:sp>
      <p:pic>
        <p:nvPicPr>
          <p:cNvPr id="4" name="Picture 3">
            <a:extLst>
              <a:ext uri="{FF2B5EF4-FFF2-40B4-BE49-F238E27FC236}">
                <a16:creationId xmlns:a16="http://schemas.microsoft.com/office/drawing/2014/main" id="{7864B450-2E5B-2251-8706-00D92E812CDF}"/>
              </a:ext>
            </a:extLst>
          </p:cNvPr>
          <p:cNvPicPr/>
          <p:nvPr/>
        </p:nvPicPr>
        <p:blipFill>
          <a:blip r:embed="rId3">
            <a:extLst>
              <a:ext uri="{28A0092B-C50C-407E-A947-70E740481C1C}">
                <a14:useLocalDpi xmlns:a14="http://schemas.microsoft.com/office/drawing/2010/main" val="0"/>
              </a:ext>
            </a:extLst>
          </a:blip>
          <a:stretch>
            <a:fillRect/>
          </a:stretch>
        </p:blipFill>
        <p:spPr>
          <a:xfrm>
            <a:off x="243148" y="107604"/>
            <a:ext cx="3183566" cy="1068712"/>
          </a:xfrm>
          <a:prstGeom prst="rect">
            <a:avLst/>
          </a:prstGeom>
        </p:spPr>
      </p:pic>
      <p:sp>
        <p:nvSpPr>
          <p:cNvPr id="10" name="TextBox 9">
            <a:extLst>
              <a:ext uri="{FF2B5EF4-FFF2-40B4-BE49-F238E27FC236}">
                <a16:creationId xmlns:a16="http://schemas.microsoft.com/office/drawing/2014/main" id="{01701351-4DB6-DF7D-E092-A5F0923D18F8}"/>
              </a:ext>
            </a:extLst>
          </p:cNvPr>
          <p:cNvSpPr txBox="1"/>
          <p:nvPr/>
        </p:nvSpPr>
        <p:spPr>
          <a:xfrm>
            <a:off x="579457" y="3426748"/>
            <a:ext cx="3472524" cy="3159309"/>
          </a:xfrm>
          <a:prstGeom prst="rect">
            <a:avLst/>
          </a:prstGeom>
          <a:ln w="12700">
            <a:solidFill>
              <a:schemeClr val="tx1"/>
            </a:solidFill>
          </a:ln>
        </p:spPr>
        <p:style>
          <a:lnRef idx="1">
            <a:schemeClr val="accent5"/>
          </a:lnRef>
          <a:fillRef idx="2">
            <a:schemeClr val="accent5"/>
          </a:fillRef>
          <a:effectRef idx="1">
            <a:schemeClr val="accent5"/>
          </a:effectRef>
          <a:fontRef idx="minor">
            <a:schemeClr val="dk1"/>
          </a:fontRef>
        </p:style>
        <p:txBody>
          <a:bodyPr spcFirstLastPara="0" vert="horz" wrap="square" lIns="74676" tIns="74676" rIns="99568" bIns="112014" numCol="1" spcCol="1270" anchor="t" anchorCtr="0">
            <a:noAutofit/>
          </a:bodyPr>
          <a:lstStyle/>
          <a:p>
            <a:pPr algn="just"/>
            <a:r>
              <a:rPr lang="en-GB" sz="1100">
                <a:latin typeface="Verdana"/>
                <a:ea typeface="Verdana"/>
              </a:rPr>
              <a:t>Online referral is the quickest way for your referral to arrive at the Therapies Hub who will book your appointment. </a:t>
            </a:r>
          </a:p>
          <a:p>
            <a:pPr marL="0" indent="0" algn="just">
              <a:buNone/>
            </a:pPr>
            <a:endParaRPr lang="en-GB" sz="1100">
              <a:latin typeface="Verdana"/>
              <a:ea typeface="Verdana"/>
            </a:endParaRPr>
          </a:p>
          <a:p>
            <a:pPr algn="just"/>
            <a:r>
              <a:rPr lang="en-GB" sz="1100">
                <a:latin typeface="Verdana"/>
                <a:ea typeface="Verdana"/>
              </a:rPr>
              <a:t>Visit </a:t>
            </a:r>
            <a:r>
              <a:rPr lang="en-GB" sz="1100">
                <a:latin typeface="Verdana"/>
                <a:ea typeface="Verdana"/>
                <a:hlinkClick r:id="rId4"/>
              </a:rPr>
              <a:t>www.pthb.nhs.wales</a:t>
            </a:r>
            <a:r>
              <a:rPr lang="en-GB" sz="1100">
                <a:latin typeface="Verdana"/>
                <a:ea typeface="Verdana"/>
              </a:rPr>
              <a:t> and search for Audiology, or alternatively scan the QR code below to take you directly to the referral form. </a:t>
            </a:r>
            <a:endParaRPr lang="en-GB"/>
          </a:p>
          <a:p>
            <a:pPr marL="0" indent="0" algn="just">
              <a:buNone/>
            </a:pPr>
            <a:endParaRPr lang="en-GB" sz="1100">
              <a:latin typeface="Verdana"/>
              <a:ea typeface="Verdana"/>
            </a:endParaRPr>
          </a:p>
          <a:p>
            <a:pPr algn="just"/>
            <a:endParaRPr lang="en-GB" sz="1400">
              <a:ea typeface="Calibri"/>
              <a:cs typeface="Calibri"/>
            </a:endParaRPr>
          </a:p>
          <a:p>
            <a:pPr marL="114300" lvl="1" indent="-114300" algn="l" defTabSz="608965">
              <a:lnSpc>
                <a:spcPct val="90000"/>
              </a:lnSpc>
              <a:spcBef>
                <a:spcPct val="0"/>
              </a:spcBef>
              <a:spcAft>
                <a:spcPct val="15000"/>
              </a:spcAft>
              <a:buNone/>
            </a:pPr>
            <a:endParaRPr lang="en-GB" sz="1370" kern="1200" baseline="0"/>
          </a:p>
        </p:txBody>
      </p:sp>
      <p:grpSp>
        <p:nvGrpSpPr>
          <p:cNvPr id="21" name="Group 20">
            <a:extLst>
              <a:ext uri="{FF2B5EF4-FFF2-40B4-BE49-F238E27FC236}">
                <a16:creationId xmlns:a16="http://schemas.microsoft.com/office/drawing/2014/main" id="{058B42D6-5B9C-61EA-0B99-882B786FE152}"/>
              </a:ext>
            </a:extLst>
          </p:cNvPr>
          <p:cNvGrpSpPr/>
          <p:nvPr/>
        </p:nvGrpSpPr>
        <p:grpSpPr>
          <a:xfrm>
            <a:off x="4364000" y="3446612"/>
            <a:ext cx="3472524" cy="3158340"/>
            <a:chOff x="3962240" y="836473"/>
            <a:chExt cx="3472524" cy="3909284"/>
          </a:xfrm>
          <a:solidFill>
            <a:schemeClr val="accent4">
              <a:lumMod val="40000"/>
              <a:lumOff val="60000"/>
            </a:schemeClr>
          </a:solidFill>
          <a:scene3d>
            <a:camera prst="orthographicFront">
              <a:rot lat="0" lon="0" rev="0"/>
            </a:camera>
            <a:lightRig rig="contrasting" dir="t">
              <a:rot lat="0" lon="0" rev="1200000"/>
            </a:lightRig>
          </a:scene3d>
        </p:grpSpPr>
        <p:sp>
          <p:nvSpPr>
            <p:cNvPr id="22" name="Rectangle 21">
              <a:extLst>
                <a:ext uri="{FF2B5EF4-FFF2-40B4-BE49-F238E27FC236}">
                  <a16:creationId xmlns:a16="http://schemas.microsoft.com/office/drawing/2014/main" id="{74A218A9-BC08-35EA-A960-7309DA2FD444}"/>
                </a:ext>
              </a:extLst>
            </p:cNvPr>
            <p:cNvSpPr/>
            <p:nvPr/>
          </p:nvSpPr>
          <p:spPr>
            <a:xfrm>
              <a:off x="3962240" y="836473"/>
              <a:ext cx="3472524" cy="3909284"/>
            </a:xfrm>
            <a:prstGeom prst="rect">
              <a:avLst/>
            </a:prstGeom>
            <a:grpFill/>
            <a:sp3d contourW="19050" prstMaterial="metal">
              <a:bevelT w="88900" h="203200"/>
              <a:bevelB w="165100" h="254000"/>
            </a:sp3d>
          </p:spPr>
          <p:style>
            <a:lnRef idx="0">
              <a:schemeClr val="accent5">
                <a:tint val="40000"/>
                <a:alpha val="90000"/>
                <a:hueOff val="-3369881"/>
                <a:satOff val="-11416"/>
                <a:lumOff val="-1464"/>
                <a:alphaOff val="0"/>
              </a:schemeClr>
            </a:lnRef>
            <a:fillRef idx="1">
              <a:schemeClr val="accent5">
                <a:tint val="40000"/>
                <a:alpha val="90000"/>
                <a:hueOff val="-3369881"/>
                <a:satOff val="-11416"/>
                <a:lumOff val="-1464"/>
                <a:alphaOff val="0"/>
              </a:schemeClr>
            </a:fillRef>
            <a:effectRef idx="0">
              <a:schemeClr val="accent5">
                <a:tint val="40000"/>
                <a:alpha val="90000"/>
                <a:hueOff val="-3369881"/>
                <a:satOff val="-11416"/>
                <a:lumOff val="-1464"/>
                <a:alphaOff val="0"/>
              </a:schemeClr>
            </a:effectRef>
            <a:fontRef idx="minor">
              <a:schemeClr val="dk1">
                <a:hueOff val="0"/>
                <a:satOff val="0"/>
                <a:lumOff val="0"/>
                <a:alphaOff val="0"/>
              </a:schemeClr>
            </a:fontRef>
          </p:style>
          <p:txBody>
            <a:bodyPr/>
            <a:lstStyle/>
            <a:p>
              <a:endParaRPr lang="en-GB"/>
            </a:p>
          </p:txBody>
        </p:sp>
        <p:sp>
          <p:nvSpPr>
            <p:cNvPr id="23" name="TextBox 22">
              <a:extLst>
                <a:ext uri="{FF2B5EF4-FFF2-40B4-BE49-F238E27FC236}">
                  <a16:creationId xmlns:a16="http://schemas.microsoft.com/office/drawing/2014/main" id="{11CB8F15-824C-6CB9-81E5-4BB5F60BA0DE}"/>
                </a:ext>
              </a:extLst>
            </p:cNvPr>
            <p:cNvSpPr txBox="1"/>
            <p:nvPr/>
          </p:nvSpPr>
          <p:spPr>
            <a:xfrm>
              <a:off x="4017557" y="892033"/>
              <a:ext cx="3273960" cy="3744592"/>
            </a:xfrm>
            <a:prstGeom prst="rect">
              <a:avLst/>
            </a:prstGeom>
            <a:grpFill/>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defTabSz="608965">
                <a:lnSpc>
                  <a:spcPct val="90000"/>
                </a:lnSpc>
                <a:spcBef>
                  <a:spcPct val="0"/>
                </a:spcBef>
                <a:spcAft>
                  <a:spcPct val="15000"/>
                </a:spcAft>
              </a:pPr>
              <a:r>
                <a:rPr lang="en-GB" sz="1200" kern="1200" baseline="0">
                  <a:latin typeface="Verdana"/>
                  <a:ea typeface="Verdana"/>
                </a:rPr>
                <a:t>We aim </a:t>
              </a:r>
              <a:r>
                <a:rPr lang="en-GB" sz="1200">
                  <a:latin typeface="Verdana"/>
                  <a:ea typeface="Verdana"/>
                </a:rPr>
                <a:t>to offer care sooner and closer to home, with appointments currently offered at: </a:t>
              </a:r>
              <a:endParaRPr lang="en-GB" sz="1200" kern="1200" baseline="0">
                <a:latin typeface="Verdana"/>
                <a:ea typeface="Verdana"/>
              </a:endParaRPr>
            </a:p>
            <a:p>
              <a:pPr marL="114300" lvl="1" indent="-114300" algn="l" defTabSz="608965">
                <a:lnSpc>
                  <a:spcPct val="90000"/>
                </a:lnSpc>
                <a:spcBef>
                  <a:spcPct val="0"/>
                </a:spcBef>
                <a:spcAft>
                  <a:spcPct val="15000"/>
                </a:spcAft>
                <a:buNone/>
              </a:pPr>
              <a:endParaRPr lang="en-GB" sz="1200" kern="1200" baseline="0">
                <a:latin typeface="Verdana"/>
                <a:ea typeface="Verdana"/>
              </a:endParaRPr>
            </a:p>
            <a:p>
              <a:pPr marL="114300" lvl="1" indent="-114300" algn="l" defTabSz="608965">
                <a:lnSpc>
                  <a:spcPct val="90000"/>
                </a:lnSpc>
                <a:spcBef>
                  <a:spcPct val="0"/>
                </a:spcBef>
                <a:spcAft>
                  <a:spcPct val="15000"/>
                </a:spcAft>
                <a:buFont typeface="Arial" panose="020B0604020202020204" pitchFamily="34" charset="0"/>
                <a:buChar char="•"/>
              </a:pPr>
              <a:r>
                <a:rPr lang="en-GB" sz="1200" kern="1200" baseline="0">
                  <a:latin typeface="Verdana"/>
                  <a:ea typeface="Verdana"/>
                </a:rPr>
                <a:t>Waterloo Road Off</a:t>
              </a:r>
              <a:r>
                <a:rPr lang="en-GB" sz="1200">
                  <a:latin typeface="Verdana"/>
                  <a:ea typeface="Verdana"/>
                </a:rPr>
                <a:t>ices, Llandrindod Wells</a:t>
              </a:r>
            </a:p>
            <a:p>
              <a:pPr marL="114300" lvl="1" indent="-114300" algn="l" defTabSz="608965">
                <a:lnSpc>
                  <a:spcPct val="90000"/>
                </a:lnSpc>
                <a:spcBef>
                  <a:spcPct val="0"/>
                </a:spcBef>
                <a:spcAft>
                  <a:spcPct val="15000"/>
                </a:spcAft>
                <a:buFont typeface="Arial" panose="020B0604020202020204" pitchFamily="34" charset="0"/>
                <a:buChar char="•"/>
              </a:pPr>
              <a:r>
                <a:rPr lang="en-GB" sz="1200" kern="1200" baseline="0" err="1">
                  <a:latin typeface="Verdana"/>
                  <a:ea typeface="Verdana"/>
                </a:rPr>
                <a:t>Bronllys</a:t>
              </a:r>
              <a:r>
                <a:rPr lang="en-GB" sz="1200" kern="1200" baseline="0">
                  <a:latin typeface="Verdana"/>
                  <a:ea typeface="Verdana"/>
                </a:rPr>
                <a:t> Community </a:t>
              </a:r>
              <a:r>
                <a:rPr lang="en-GB" sz="1200" kern="1200" baseline="0" err="1">
                  <a:latin typeface="Verdana"/>
                  <a:ea typeface="Verdana"/>
                </a:rPr>
                <a:t>Hopsital</a:t>
              </a:r>
              <a:r>
                <a:rPr lang="en-GB" sz="1200" kern="1200" baseline="0">
                  <a:latin typeface="Verdana"/>
                  <a:ea typeface="Verdana"/>
                </a:rPr>
                <a:t>, </a:t>
              </a:r>
              <a:r>
                <a:rPr lang="en-GB" sz="1200" kern="1200" baseline="0" err="1">
                  <a:latin typeface="Verdana"/>
                  <a:ea typeface="Verdana"/>
                </a:rPr>
                <a:t>Bronllys</a:t>
              </a:r>
              <a:endParaRPr lang="en-GB" sz="1200" kern="1200" baseline="0">
                <a:latin typeface="Verdana"/>
                <a:ea typeface="Verdana"/>
              </a:endParaRPr>
            </a:p>
            <a:p>
              <a:pPr marL="114300" lvl="1" indent="-114300" algn="l" defTabSz="608965">
                <a:lnSpc>
                  <a:spcPct val="90000"/>
                </a:lnSpc>
                <a:spcBef>
                  <a:spcPct val="0"/>
                </a:spcBef>
                <a:spcAft>
                  <a:spcPct val="15000"/>
                </a:spcAft>
                <a:buFont typeface="Arial" panose="020B0604020202020204" pitchFamily="34" charset="0"/>
                <a:buChar char="•"/>
              </a:pPr>
              <a:r>
                <a:rPr lang="en-GB" sz="1200">
                  <a:latin typeface="Verdana"/>
                  <a:ea typeface="Verdana"/>
                </a:rPr>
                <a:t>Knighton Hospital, Knighton</a:t>
              </a:r>
            </a:p>
            <a:p>
              <a:pPr marL="114300" lvl="1" indent="-114300" defTabSz="608965">
                <a:lnSpc>
                  <a:spcPct val="90000"/>
                </a:lnSpc>
                <a:spcBef>
                  <a:spcPct val="0"/>
                </a:spcBef>
                <a:spcAft>
                  <a:spcPct val="15000"/>
                </a:spcAft>
                <a:buFont typeface="Arial" panose="020B0604020202020204" pitchFamily="34" charset="0"/>
                <a:buChar char="•"/>
              </a:pPr>
              <a:r>
                <a:rPr lang="en-GB" sz="1200" kern="1200" baseline="0" err="1">
                  <a:latin typeface="Verdana"/>
                  <a:ea typeface="Verdana"/>
                </a:rPr>
                <a:t>Ystradgynlais</a:t>
              </a:r>
              <a:r>
                <a:rPr lang="en-GB" sz="1200" kern="1200" baseline="0">
                  <a:latin typeface="Verdana"/>
                  <a:ea typeface="Verdana"/>
                </a:rPr>
                <a:t> Community </a:t>
              </a:r>
              <a:r>
                <a:rPr lang="en-GB" sz="1200" kern="1200" baseline="0" err="1">
                  <a:latin typeface="Verdana"/>
                  <a:ea typeface="Verdana"/>
                </a:rPr>
                <a:t>Hopsital</a:t>
              </a:r>
              <a:r>
                <a:rPr lang="en-GB" sz="1200" kern="1200" baseline="0">
                  <a:latin typeface="Verdana"/>
                  <a:ea typeface="Verdana"/>
                </a:rPr>
                <a:t>, </a:t>
              </a:r>
              <a:r>
                <a:rPr lang="en-GB" sz="1200" kern="1200" baseline="0" err="1">
                  <a:latin typeface="Verdana"/>
                  <a:ea typeface="Verdana"/>
                </a:rPr>
                <a:t>Ystradgynlais</a:t>
              </a:r>
              <a:r>
                <a:rPr lang="en-GB" sz="1200">
                  <a:latin typeface="Verdana"/>
                  <a:ea typeface="Verdana"/>
                </a:rPr>
                <a:t> </a:t>
              </a:r>
              <a:endParaRPr lang="en-GB" sz="1200" kern="1200" baseline="0">
                <a:latin typeface="Verdana"/>
                <a:ea typeface="Verdana"/>
              </a:endParaRPr>
            </a:p>
            <a:p>
              <a:pPr marL="114300" lvl="1" indent="-114300" algn="l" defTabSz="608965">
                <a:lnSpc>
                  <a:spcPct val="90000"/>
                </a:lnSpc>
                <a:spcBef>
                  <a:spcPct val="0"/>
                </a:spcBef>
                <a:spcAft>
                  <a:spcPct val="15000"/>
                </a:spcAft>
                <a:buNone/>
              </a:pPr>
              <a:endParaRPr lang="en-GB" sz="1200" kern="1200" baseline="0">
                <a:latin typeface="Verdana"/>
                <a:ea typeface="Verdana"/>
              </a:endParaRPr>
            </a:p>
            <a:p>
              <a:pPr marL="114300" lvl="1" indent="-114300" defTabSz="608965">
                <a:lnSpc>
                  <a:spcPct val="90000"/>
                </a:lnSpc>
                <a:spcBef>
                  <a:spcPct val="0"/>
                </a:spcBef>
                <a:spcAft>
                  <a:spcPct val="15000"/>
                </a:spcAft>
              </a:pPr>
              <a:r>
                <a:rPr lang="en-GB" sz="1200" kern="1200" baseline="0">
                  <a:latin typeface="Verdana"/>
                  <a:ea typeface="Verdana"/>
                </a:rPr>
                <a:t>Appointments are not available in every site every day.</a:t>
              </a:r>
              <a:r>
                <a:rPr lang="en-GB" sz="1200">
                  <a:latin typeface="Verdana"/>
                  <a:ea typeface="Verdana"/>
                </a:rPr>
                <a:t> </a:t>
              </a:r>
              <a:endParaRPr lang="en-GB" sz="1200" kern="1200" baseline="0">
                <a:latin typeface="Verdana"/>
                <a:ea typeface="Verdana"/>
              </a:endParaRPr>
            </a:p>
            <a:p>
              <a:pPr marL="114300" lvl="1" indent="-114300" defTabSz="608965">
                <a:lnSpc>
                  <a:spcPct val="90000"/>
                </a:lnSpc>
                <a:spcBef>
                  <a:spcPct val="0"/>
                </a:spcBef>
                <a:spcAft>
                  <a:spcPct val="15000"/>
                </a:spcAft>
              </a:pPr>
              <a:r>
                <a:rPr lang="en-GB" sz="1100">
                  <a:latin typeface="Verdana"/>
                  <a:ea typeface="Verdana"/>
                </a:rPr>
                <a:t>Appointments will be made by the Therapies hub and not your local audiology department.</a:t>
              </a:r>
              <a:r>
                <a:rPr lang="en-GB" sz="1400">
                  <a:latin typeface="Calibri"/>
                  <a:ea typeface="Calibri"/>
                  <a:cs typeface="Calibri"/>
                </a:rPr>
                <a:t> </a:t>
              </a:r>
              <a:endParaRPr lang="en-GB"/>
            </a:p>
            <a:p>
              <a:pPr marL="114300" lvl="1" indent="-114300" defTabSz="608965">
                <a:lnSpc>
                  <a:spcPct val="90000"/>
                </a:lnSpc>
                <a:spcBef>
                  <a:spcPct val="0"/>
                </a:spcBef>
                <a:spcAft>
                  <a:spcPct val="15000"/>
                </a:spcAft>
              </a:pPr>
              <a:endParaRPr lang="en-GB" sz="1400" b="1">
                <a:ea typeface="Calibri" panose="020F0502020204030204"/>
                <a:cs typeface="Calibri" panose="020F0502020204030204"/>
              </a:endParaRPr>
            </a:p>
          </p:txBody>
        </p:sp>
      </p:grpSp>
      <p:sp>
        <p:nvSpPr>
          <p:cNvPr id="12" name="TextBox 11">
            <a:extLst>
              <a:ext uri="{FF2B5EF4-FFF2-40B4-BE49-F238E27FC236}">
                <a16:creationId xmlns:a16="http://schemas.microsoft.com/office/drawing/2014/main" id="{C86C71E7-5D81-867C-4476-7903B6C0E1D4}"/>
              </a:ext>
            </a:extLst>
          </p:cNvPr>
          <p:cNvSpPr txBox="1"/>
          <p:nvPr/>
        </p:nvSpPr>
        <p:spPr>
          <a:xfrm>
            <a:off x="8231081" y="3427719"/>
            <a:ext cx="3472524" cy="3158339"/>
          </a:xfrm>
          <a:prstGeom prst="rect">
            <a:avLst/>
          </a:prstGeom>
          <a:solidFill>
            <a:schemeClr val="accent1">
              <a:lumMod val="40000"/>
              <a:lumOff val="60000"/>
            </a:schemeClr>
          </a:solidFill>
          <a:ln w="12700">
            <a:solidFill>
              <a:schemeClr val="tx1"/>
            </a:solidFill>
          </a:ln>
          <a:scene3d>
            <a:camera prst="orthographicFront">
              <a:rot lat="0" lon="0" rev="0"/>
            </a:camera>
            <a:lightRig rig="contrasting" dir="t">
              <a:rot lat="0" lon="0" rev="12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4676" tIns="74676" rIns="99568" bIns="112014" numCol="1" spcCol="1270" anchor="t" anchorCtr="0">
            <a:noAutofit/>
          </a:bodyPr>
          <a:lstStyle/>
          <a:p>
            <a:pPr marL="114300" lvl="1" indent="-114300" algn="l" defTabSz="608965">
              <a:lnSpc>
                <a:spcPct val="90000"/>
              </a:lnSpc>
              <a:spcBef>
                <a:spcPct val="0"/>
              </a:spcBef>
              <a:spcAft>
                <a:spcPct val="15000"/>
              </a:spcAft>
              <a:buNone/>
            </a:pPr>
            <a:r>
              <a:rPr lang="en-GB" sz="1350">
                <a:latin typeface="Verdana"/>
                <a:ea typeface="Verdana"/>
              </a:rPr>
              <a:t>If you do not use the internet, your GP surgery will be able to provide you with a paper referral form and you can complete it and send it to:</a:t>
            </a:r>
          </a:p>
          <a:p>
            <a:pPr marL="114300" lvl="1" indent="-114300" algn="l" defTabSz="608965">
              <a:lnSpc>
                <a:spcPct val="90000"/>
              </a:lnSpc>
              <a:spcBef>
                <a:spcPct val="0"/>
              </a:spcBef>
              <a:spcAft>
                <a:spcPct val="15000"/>
              </a:spcAft>
              <a:buNone/>
            </a:pPr>
            <a:endParaRPr lang="en-GB" sz="1350">
              <a:latin typeface="Verdana"/>
              <a:ea typeface="Verdana"/>
            </a:endParaRPr>
          </a:p>
          <a:p>
            <a:r>
              <a:rPr lang="en-GB" sz="1400" b="0" i="0" baseline="0">
                <a:latin typeface="Verdana"/>
                <a:ea typeface="Verdana"/>
              </a:rPr>
              <a:t>Audiology Referrals,</a:t>
            </a:r>
            <a:r>
              <a:rPr lang="en-GB" sz="1400">
                <a:latin typeface="Verdana"/>
                <a:ea typeface="Verdana"/>
              </a:rPr>
              <a:t> </a:t>
            </a:r>
          </a:p>
          <a:p>
            <a:pPr lvl="0">
              <a:buNone/>
            </a:pPr>
            <a:r>
              <a:rPr lang="en-GB" sz="1400" b="0" i="0" baseline="0">
                <a:latin typeface="Verdana"/>
                <a:ea typeface="Verdana"/>
              </a:rPr>
              <a:t>Therapies Hub,</a:t>
            </a:r>
            <a:r>
              <a:rPr lang="en-GB" sz="1400">
                <a:latin typeface="Verdana"/>
                <a:ea typeface="Verdana"/>
              </a:rPr>
              <a:t> </a:t>
            </a:r>
            <a:endParaRPr lang="en-GB" sz="1400" b="0" i="0" baseline="0">
              <a:latin typeface="Verdana"/>
              <a:ea typeface="Verdana"/>
            </a:endParaRPr>
          </a:p>
          <a:p>
            <a:r>
              <a:rPr lang="en-GB" sz="1400" b="0" i="0" baseline="0">
                <a:latin typeface="Verdana"/>
                <a:ea typeface="Verdana"/>
              </a:rPr>
              <a:t>Montgomery County Infirmary</a:t>
            </a:r>
            <a:r>
              <a:rPr lang="en-GB" sz="1400">
                <a:latin typeface="Verdana"/>
                <a:ea typeface="Verdana"/>
              </a:rPr>
              <a:t> </a:t>
            </a:r>
            <a:endParaRPr lang="en-GB" sz="1400" b="0" i="0" baseline="0">
              <a:latin typeface="Verdana"/>
              <a:ea typeface="Verdana"/>
            </a:endParaRPr>
          </a:p>
          <a:p>
            <a:pPr lvl="0">
              <a:buNone/>
            </a:pPr>
            <a:r>
              <a:rPr lang="en-GB" sz="1400" b="0" i="0" baseline="0">
                <a:latin typeface="Verdana"/>
                <a:ea typeface="Verdana"/>
              </a:rPr>
              <a:t>Llanfair Road</a:t>
            </a:r>
          </a:p>
          <a:p>
            <a:pPr lvl="0">
              <a:buNone/>
            </a:pPr>
            <a:r>
              <a:rPr lang="en-GB" sz="1400" b="0" i="0" baseline="0">
                <a:latin typeface="Verdana"/>
                <a:ea typeface="Verdana"/>
              </a:rPr>
              <a:t>Newtown,</a:t>
            </a:r>
          </a:p>
          <a:p>
            <a:pPr lvl="0">
              <a:buNone/>
            </a:pPr>
            <a:r>
              <a:rPr lang="en-GB" sz="1400" b="0" i="0" baseline="0">
                <a:latin typeface="Verdana"/>
                <a:ea typeface="Verdana"/>
              </a:rPr>
              <a:t>SY16 2DW</a:t>
            </a:r>
          </a:p>
          <a:p>
            <a:pPr lvl="0">
              <a:buNone/>
            </a:pPr>
            <a:endParaRPr lang="en-GB" sz="1400">
              <a:latin typeface="Verdana"/>
              <a:ea typeface="Verdana"/>
            </a:endParaRPr>
          </a:p>
          <a:p>
            <a:r>
              <a:rPr lang="en-GB" sz="1400" b="1" i="0" baseline="0">
                <a:latin typeface="Verdana"/>
                <a:ea typeface="Verdana"/>
              </a:rPr>
              <a:t>Please do not send referrals to the Audiology departments.</a:t>
            </a:r>
            <a:r>
              <a:rPr lang="en-GB" sz="1400" b="1">
                <a:latin typeface="Verdana"/>
                <a:ea typeface="Verdana"/>
              </a:rPr>
              <a:t> </a:t>
            </a:r>
            <a:endParaRPr lang="en-GB" sz="1400" b="1" i="0" baseline="0">
              <a:latin typeface="Verdana"/>
              <a:ea typeface="Verdana"/>
            </a:endParaRPr>
          </a:p>
          <a:p>
            <a:pPr marL="114300" lvl="1" indent="-114300" algn="l" defTabSz="608965">
              <a:lnSpc>
                <a:spcPct val="90000"/>
              </a:lnSpc>
              <a:spcBef>
                <a:spcPct val="0"/>
              </a:spcBef>
              <a:spcAft>
                <a:spcPct val="15000"/>
              </a:spcAft>
              <a:buNone/>
            </a:pPr>
            <a:endParaRPr lang="en-GB" sz="1370"/>
          </a:p>
          <a:p>
            <a:pPr marL="114300" lvl="1" indent="-114300" algn="l" defTabSz="608965">
              <a:lnSpc>
                <a:spcPct val="90000"/>
              </a:lnSpc>
              <a:spcBef>
                <a:spcPct val="0"/>
              </a:spcBef>
              <a:spcAft>
                <a:spcPct val="15000"/>
              </a:spcAft>
              <a:buNone/>
            </a:pPr>
            <a:endParaRPr lang="en-GB" sz="1370" kern="1200" baseline="0"/>
          </a:p>
        </p:txBody>
      </p:sp>
      <p:pic>
        <p:nvPicPr>
          <p:cNvPr id="5" name="Picture 4" descr="A qr code on a white background&#10;&#10;Description automatically generated">
            <a:extLst>
              <a:ext uri="{FF2B5EF4-FFF2-40B4-BE49-F238E27FC236}">
                <a16:creationId xmlns:a16="http://schemas.microsoft.com/office/drawing/2014/main" id="{39CD67FC-B779-F8D5-A558-219D78A1D9FA}"/>
              </a:ext>
            </a:extLst>
          </p:cNvPr>
          <p:cNvPicPr>
            <a:picLocks noChangeAspect="1"/>
          </p:cNvPicPr>
          <p:nvPr/>
        </p:nvPicPr>
        <p:blipFill>
          <a:blip r:embed="rId5"/>
          <a:stretch>
            <a:fillRect/>
          </a:stretch>
        </p:blipFill>
        <p:spPr>
          <a:xfrm>
            <a:off x="1722372" y="5028648"/>
            <a:ext cx="1013902" cy="1007446"/>
          </a:xfrm>
          <a:prstGeom prst="rect">
            <a:avLst/>
          </a:prstGeom>
        </p:spPr>
      </p:pic>
    </p:spTree>
    <p:extLst>
      <p:ext uri="{BB962C8B-B14F-4D97-AF65-F5344CB8AC3E}">
        <p14:creationId xmlns:p14="http://schemas.microsoft.com/office/powerpoint/2010/main" val="468887339"/>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2B7C0C690E14C94B6F77A615DD9D7" ma:contentTypeVersion="12" ma:contentTypeDescription="Create a new document." ma:contentTypeScope="" ma:versionID="eb069b1e286980568eccc1d131f79565">
  <xsd:schema xmlns:xsd="http://www.w3.org/2001/XMLSchema" xmlns:xs="http://www.w3.org/2001/XMLSchema" xmlns:p="http://schemas.microsoft.com/office/2006/metadata/properties" xmlns:ns2="a52a7c76-ceac-446d-ac85-cb82d00e3116" xmlns:ns3="6414e7a8-3859-4baa-9b8d-a01e638680ef" targetNamespace="http://schemas.microsoft.com/office/2006/metadata/properties" ma:root="true" ma:fieldsID="72d96c3754446b72bc98dfce582aaaad" ns2:_="" ns3:_="">
    <xsd:import namespace="a52a7c76-ceac-446d-ac85-cb82d00e3116"/>
    <xsd:import namespace="6414e7a8-3859-4baa-9b8d-a01e638680e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2a7c76-ceac-446d-ac85-cb82d00e31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efaef41-70dc-4075-804e-d4e4dbdaeee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14e7a8-3859-4baa-9b8d-a01e638680e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90551a70-2b85-420a-9a56-a1c8b27d603a}" ma:internalName="TaxCatchAll" ma:showField="CatchAllData" ma:web="6414e7a8-3859-4baa-9b8d-a01e638680e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414e7a8-3859-4baa-9b8d-a01e638680ef" xsi:nil="true"/>
    <lcf76f155ced4ddcb4097134ff3c332f xmlns="a52a7c76-ceac-446d-ac85-cb82d00e311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04CCED4-5A57-49CD-AB75-0F94A879EE76}">
  <ds:schemaRefs>
    <ds:schemaRef ds:uri="6414e7a8-3859-4baa-9b8d-a01e638680ef"/>
    <ds:schemaRef ds:uri="a52a7c76-ceac-446d-ac85-cb82d00e311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37C4AF1-B078-4685-9F0D-B8AC1F81B012}">
  <ds:schemaRefs>
    <ds:schemaRef ds:uri="6414e7a8-3859-4baa-9b8d-a01e638680ef"/>
    <ds:schemaRef ds:uri="a52a7c76-ceac-446d-ac85-cb82d00e3116"/>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F3C16A0-733E-4C69-AC64-8CEB48D8C3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      Self-Referral Audiology Service</vt:lpstr>
    </vt:vector>
  </TitlesOfParts>
  <Company>Bwrdd Iechyd Addysgu Powys Teaching Health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 Wax Removal Appointments</dc:title>
  <dc:creator>Rachel Duprey (Powys Teaching Health Board - Audiology)</dc:creator>
  <cp:lastModifiedBy>Gary May (Knighton - Wylcwm Street Surgery)</cp:lastModifiedBy>
  <cp:revision>2</cp:revision>
  <dcterms:created xsi:type="dcterms:W3CDTF">2022-07-14T13:50:07Z</dcterms:created>
  <dcterms:modified xsi:type="dcterms:W3CDTF">2023-12-29T10:54:00Z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0x0101003DB2B7C0C690E14C94B6F77A615DD9D7</vt:lpwstr>
  </property>
  <property fmtid="{D5CDD505-2E9C-101B-9397-08002B2CF9AE}" pid="4" name="MediaServiceImageTags">
    <vt:lpwstr/>
  </property>
</Properties>
</file>